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8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3E37-E66B-44A1-8208-D8901EBB28F1}" type="datetimeFigureOut">
              <a:rPr lang="en-CA" smtClean="0"/>
              <a:t>2015-12-03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1833-9488-4CB5-BB55-E83EA712668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8557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3E37-E66B-44A1-8208-D8901EBB28F1}" type="datetimeFigureOut">
              <a:rPr lang="en-CA" smtClean="0"/>
              <a:t>2015-12-03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1833-9488-4CB5-BB55-E83EA712668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2669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3E37-E66B-44A1-8208-D8901EBB28F1}" type="datetimeFigureOut">
              <a:rPr lang="en-CA" smtClean="0"/>
              <a:t>2015-12-03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1833-9488-4CB5-BB55-E83EA712668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2468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3E37-E66B-44A1-8208-D8901EBB28F1}" type="datetimeFigureOut">
              <a:rPr lang="en-CA" smtClean="0"/>
              <a:t>2015-12-03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1833-9488-4CB5-BB55-E83EA712668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8374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3E37-E66B-44A1-8208-D8901EBB28F1}" type="datetimeFigureOut">
              <a:rPr lang="en-CA" smtClean="0"/>
              <a:t>2015-12-03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1833-9488-4CB5-BB55-E83EA712668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6104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3E37-E66B-44A1-8208-D8901EBB28F1}" type="datetimeFigureOut">
              <a:rPr lang="en-CA" smtClean="0"/>
              <a:t>2015-12-03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1833-9488-4CB5-BB55-E83EA712668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2670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3E37-E66B-44A1-8208-D8901EBB28F1}" type="datetimeFigureOut">
              <a:rPr lang="en-CA" smtClean="0"/>
              <a:t>2015-12-03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1833-9488-4CB5-BB55-E83EA712668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4656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3E37-E66B-44A1-8208-D8901EBB28F1}" type="datetimeFigureOut">
              <a:rPr lang="en-CA" smtClean="0"/>
              <a:t>2015-12-03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1833-9488-4CB5-BB55-E83EA712668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0709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3E37-E66B-44A1-8208-D8901EBB28F1}" type="datetimeFigureOut">
              <a:rPr lang="en-CA" smtClean="0"/>
              <a:t>2015-12-03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1833-9488-4CB5-BB55-E83EA712668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171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3E37-E66B-44A1-8208-D8901EBB28F1}" type="datetimeFigureOut">
              <a:rPr lang="en-CA" smtClean="0"/>
              <a:t>2015-12-03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1833-9488-4CB5-BB55-E83EA712668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079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3E37-E66B-44A1-8208-D8901EBB28F1}" type="datetimeFigureOut">
              <a:rPr lang="en-CA" smtClean="0"/>
              <a:t>2015-12-03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1833-9488-4CB5-BB55-E83EA712668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7884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73E37-E66B-44A1-8208-D8901EBB28F1}" type="datetimeFigureOut">
              <a:rPr lang="en-CA" smtClean="0"/>
              <a:t>2015-12-03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51833-9488-4CB5-BB55-E83EA712668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2588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(Some) Pitfalls</a:t>
            </a:r>
            <a:br>
              <a:rPr lang="en-CA" dirty="0" smtClean="0"/>
            </a:br>
            <a:r>
              <a:rPr lang="en-CA" dirty="0" smtClean="0"/>
              <a:t>Of Agile Learning Design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Stephen Downes</a:t>
            </a:r>
          </a:p>
          <a:p>
            <a:r>
              <a:rPr lang="en-CA" dirty="0" smtClean="0"/>
              <a:t>December 3, 2015</a:t>
            </a:r>
          </a:p>
          <a:p>
            <a:r>
              <a:rPr lang="en-CA" dirty="0" smtClean="0"/>
              <a:t>Presented to: Online </a:t>
            </a:r>
            <a:r>
              <a:rPr lang="en-CA" dirty="0" err="1" smtClean="0"/>
              <a:t>Educa</a:t>
            </a:r>
            <a:r>
              <a:rPr lang="en-CA" dirty="0" smtClean="0"/>
              <a:t> Berlin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4446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Pitfall: Learning Objectives?</a:t>
            </a:r>
            <a:endParaRPr lang="en-CA" sz="3200" dirty="0"/>
          </a:p>
        </p:txBody>
      </p:sp>
      <p:pic>
        <p:nvPicPr>
          <p:cNvPr id="8194" name="Picture 2" descr="http://4.bp.blogspot.com/-LqW9lovYxZY/VG9f1MVOOnI/AAAAAAAADk8/xWpay2PwtAU/s1600/report%2Bcar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843" y="2638618"/>
            <a:ext cx="4224284" cy="311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71074" y="6197690"/>
            <a:ext cx="3364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/>
              <a:t>http://shah5thgrade.blogspot.de/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6692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4991100"/>
            <a:ext cx="7886700" cy="12366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4000" dirty="0" smtClean="0">
                <a:latin typeface="+mj-lt"/>
              </a:rPr>
              <a:t>Stephen Downes</a:t>
            </a:r>
          </a:p>
          <a:p>
            <a:pPr marL="0" indent="0">
              <a:buNone/>
            </a:pPr>
            <a:r>
              <a:rPr lang="en-CA" sz="4000" dirty="0" smtClean="0">
                <a:latin typeface="+mj-lt"/>
              </a:rPr>
              <a:t>http://www.downes.ca</a:t>
            </a:r>
            <a:endParaRPr lang="en-CA" sz="40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651" y="769360"/>
            <a:ext cx="6105525" cy="391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0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Learning Design….</a:t>
            </a:r>
            <a:endParaRPr lang="en-CA" dirty="0"/>
          </a:p>
        </p:txBody>
      </p:sp>
      <p:pic>
        <p:nvPicPr>
          <p:cNvPr id="1026" name="Picture 2" descr="https://www.imsglobal.org/sites/default/files/learningdesign/ldv1p0/images/imsld_infov1p0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77" y="1432003"/>
            <a:ext cx="7204230" cy="476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06677" y="6295084"/>
            <a:ext cx="76794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https://www.imsglobal.org/learningdesign/ldv1p0/imsld_infov1p0.html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2537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Agile Learning Design….</a:t>
            </a:r>
            <a:endParaRPr lang="en-CA" dirty="0"/>
          </a:p>
        </p:txBody>
      </p:sp>
      <p:pic>
        <p:nvPicPr>
          <p:cNvPr id="2050" name="Picture 2" descr="http://www.nwlink.com/%7Edonclark/agile/agile_design_fl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76" y="1732427"/>
            <a:ext cx="7761623" cy="422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895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Scrum…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200" dirty="0" smtClean="0"/>
              <a:t>Process: Self-organizing development teams</a:t>
            </a:r>
          </a:p>
          <a:p>
            <a:endParaRPr lang="en-CA" sz="3200" dirty="0" smtClean="0"/>
          </a:p>
          <a:p>
            <a:r>
              <a:rPr lang="en-CA" sz="3200" dirty="0" smtClean="0"/>
              <a:t>Pitfall: Process takes time (storming, norming, performing)</a:t>
            </a:r>
          </a:p>
          <a:p>
            <a:pPr marL="457200" lvl="1" indent="0">
              <a:buNone/>
            </a:pPr>
            <a:r>
              <a:rPr lang="en-CA" dirty="0" smtClean="0"/>
              <a:t>http://www.garfield.library.upenn.edu/classics1984/A1984TD25600001.pdf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122" name="Picture 2" descr="http://www.georgiaencyclopedia.org/sites/default/files/styles/article-gallery/public/m-784.jpg?itok=n5JKErw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673" y="4001294"/>
            <a:ext cx="3117437" cy="233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934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200" dirty="0" smtClean="0"/>
              <a:t>Pitfall: Very large self-organizing development teams</a:t>
            </a:r>
          </a:p>
          <a:p>
            <a:endParaRPr lang="en-CA" dirty="0"/>
          </a:p>
        </p:txBody>
      </p:sp>
      <p:pic>
        <p:nvPicPr>
          <p:cNvPr id="3074" name="Picture 2" descr="http://nzetc.victoria.ac.nz/etexts/WH2-2Hom/WH2-2Hom79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293" y="2426897"/>
            <a:ext cx="5481869" cy="406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16605" y="6311900"/>
            <a:ext cx="1761893" cy="222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3724507" y="3033132"/>
            <a:ext cx="1204332" cy="334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SCRUM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625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200" dirty="0" smtClean="0"/>
              <a:t>Pitfall: Competing self-organizing development teams</a:t>
            </a:r>
          </a:p>
          <a:p>
            <a:endParaRPr lang="en-CA" dirty="0"/>
          </a:p>
        </p:txBody>
      </p:sp>
      <p:pic>
        <p:nvPicPr>
          <p:cNvPr id="4098" name="Picture 2" descr="http://thebooktrap.weebly.com/uploads/2/7/0/0/27007717/8132163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355" y="2568575"/>
            <a:ext cx="5358383" cy="398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4283" y="2743200"/>
            <a:ext cx="1873405" cy="200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TEAM A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06790" y="2743200"/>
            <a:ext cx="1873405" cy="289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TEAM B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651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Pitfall: ‘specialist’ scrums</a:t>
            </a:r>
          </a:p>
          <a:p>
            <a:pPr lvl="1"/>
            <a:r>
              <a:rPr lang="en-CA" sz="2800" dirty="0"/>
              <a:t>“</a:t>
            </a:r>
            <a:r>
              <a:rPr lang="en-CA" sz="2800" dirty="0" smtClean="0"/>
              <a:t>potentially shippable </a:t>
            </a:r>
            <a:r>
              <a:rPr lang="en-CA" sz="2800" dirty="0"/>
              <a:t>product increment</a:t>
            </a:r>
            <a:r>
              <a:rPr lang="en-CA" sz="2800" dirty="0" smtClean="0"/>
              <a:t>”</a:t>
            </a:r>
          </a:p>
          <a:p>
            <a:pPr marL="457200" lvl="1" indent="0">
              <a:buNone/>
            </a:pPr>
            <a:r>
              <a:rPr lang="en-CA" sz="2000" dirty="0" smtClean="0"/>
              <a:t>http://www.amazon.com/Agile-Project-Management-Microsoft-Professional/dp/073561993X</a:t>
            </a:r>
          </a:p>
          <a:p>
            <a:pPr marL="457200" lvl="1" indent="0">
              <a:buNone/>
            </a:pPr>
            <a:endParaRPr lang="en-CA" sz="2800" dirty="0" smtClean="0"/>
          </a:p>
          <a:p>
            <a:r>
              <a:rPr lang="en-CA" sz="2800" dirty="0" smtClean="0"/>
              <a:t>“</a:t>
            </a:r>
            <a:r>
              <a:rPr lang="en-CA" dirty="0"/>
              <a:t>I meet people who claim to be “doing Scrum” </a:t>
            </a:r>
            <a:r>
              <a:rPr lang="en-CA" dirty="0" smtClean="0"/>
              <a:t>while executing </a:t>
            </a:r>
            <a:r>
              <a:rPr lang="en-CA" dirty="0"/>
              <a:t>“analysis sprints” or “design sprints” at the beginning, deferring integration and testing to the </a:t>
            </a:r>
            <a:r>
              <a:rPr lang="en-CA" dirty="0" smtClean="0"/>
              <a:t>end, and </a:t>
            </a:r>
            <a:r>
              <a:rPr lang="en-CA" dirty="0"/>
              <a:t>holding different teams responsible for each </a:t>
            </a:r>
            <a:r>
              <a:rPr lang="en-CA" dirty="0" smtClean="0"/>
              <a:t>phase…” </a:t>
            </a:r>
            <a:r>
              <a:rPr lang="en-CA" sz="2000" dirty="0" smtClean="0"/>
              <a:t>http://scrumreferencecard.com/Obstacles_To_Enterprise_Agility_255033.pdf</a:t>
            </a:r>
            <a:endParaRPr lang="en-CA" sz="2000" dirty="0"/>
          </a:p>
          <a:p>
            <a:pPr marL="457200" lvl="1" indent="0">
              <a:buNone/>
            </a:pP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413690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Process: Product Owner</a:t>
            </a:r>
          </a:p>
          <a:p>
            <a:r>
              <a:rPr lang="en-CA" sz="3200" dirty="0" smtClean="0"/>
              <a:t>Pitfall: who is the Product Owner?</a:t>
            </a:r>
            <a:endParaRPr lang="en-CA" sz="3200" dirty="0"/>
          </a:p>
        </p:txBody>
      </p:sp>
      <p:pic>
        <p:nvPicPr>
          <p:cNvPr id="6146" name="Picture 2" descr="https://encrypted-tbn3.gstatic.com/images?q=tbn:ANd9GcS_eMlqbTLpEBp_Paz0P9wVMbzoYyU9eUxYAXLV1Kb2cOXQ4nps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725" y="3107899"/>
            <a:ext cx="5013061" cy="320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200" y="6342062"/>
            <a:ext cx="96978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http://www.agilesandiego.org/2013/01/31/mar-7th-mob-programming-a-whole-team-approach/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24995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Pitfall: Conflicting Expertise</a:t>
            </a:r>
            <a:endParaRPr lang="en-CA" sz="3200" dirty="0"/>
          </a:p>
        </p:txBody>
      </p:sp>
      <p:pic>
        <p:nvPicPr>
          <p:cNvPr id="7170" name="Picture 2" descr="https://encrypted-tbn1.gstatic.com/images?q=tbn:ANd9GcSa5YHFd2dFt9We-9M7OpNCS5ZOh0qqHm1JZJZM7SnRYnxWzm6am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472" y="2568575"/>
            <a:ext cx="44862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44143" y="6311900"/>
            <a:ext cx="4644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/>
              <a:t>http://tisquirrel.me/tag/product-management/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71875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166</Words>
  <Application>Microsoft Office PowerPoint</Application>
  <PresentationFormat>Widescreen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(Some) Pitfalls Of Agile Learning Design</vt:lpstr>
      <vt:lpstr>Learning Design….</vt:lpstr>
      <vt:lpstr>Agile Learning Design….</vt:lpstr>
      <vt:lpstr>Scrum…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Pitfalls Of Agile Learning Design</dc:title>
  <dc:creator>Stephen Downes</dc:creator>
  <cp:lastModifiedBy>Stephen Downes</cp:lastModifiedBy>
  <cp:revision>4</cp:revision>
  <dcterms:created xsi:type="dcterms:W3CDTF">2015-12-03T12:37:57Z</dcterms:created>
  <dcterms:modified xsi:type="dcterms:W3CDTF">2015-12-03T13:07:02Z</dcterms:modified>
</cp:coreProperties>
</file>